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PT Sans Narrow"/>
      <p:regular r:id="rId28"/>
      <p:bold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4" roundtripDataSignature="AMtx7miWFv75GaWlSnOU5Yq+zzGT5fR1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TSansNarrow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ansNarrow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6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32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4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4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4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13" name="Google Shape;13;p24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4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16" name="Google Shape;16;p24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4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4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4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33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33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5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6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6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" name="Google Shape;2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27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27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2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" name="Google Shape;47;p3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31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31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2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acfurniture.com/item.php?id=25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"/>
          <p:cNvSpPr txBox="1"/>
          <p:nvPr>
            <p:ph type="ctrTitle"/>
          </p:nvPr>
        </p:nvSpPr>
        <p:spPr>
          <a:xfrm>
            <a:off x="1004150" y="11421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/>
              <a:t>Information Security</a:t>
            </a:r>
            <a:endParaRPr/>
          </a:p>
        </p:txBody>
      </p:sp>
      <p:sp>
        <p:nvSpPr>
          <p:cNvPr id="67" name="Google Shape;67;p1"/>
          <p:cNvSpPr txBox="1"/>
          <p:nvPr>
            <p:ph idx="1" type="subTitle"/>
          </p:nvPr>
        </p:nvSpPr>
        <p:spPr>
          <a:xfrm>
            <a:off x="2137225" y="2316649"/>
            <a:ext cx="4870500" cy="15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Cyber Attacks Experiments Demonstration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400"/>
              <a:t>Team - 10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400"/>
              <a:t>D - Div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0"/>
          <p:cNvSpPr txBox="1"/>
          <p:nvPr/>
        </p:nvSpPr>
        <p:spPr>
          <a:xfrm>
            <a:off x="82125" y="-40475"/>
            <a:ext cx="5490900" cy="1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Demonstration screenshots</a:t>
            </a:r>
            <a:endParaRPr b="1" i="0" sz="41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21" name="Google Shape;12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7775" y="592000"/>
            <a:ext cx="8108448" cy="424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SQL Injection Attack</a:t>
            </a:r>
            <a:endParaRPr/>
          </a:p>
        </p:txBody>
      </p:sp>
      <p:sp>
        <p:nvSpPr>
          <p:cNvPr id="127" name="Google Shape;127;p11"/>
          <p:cNvSpPr txBox="1"/>
          <p:nvPr>
            <p:ph idx="1" type="body"/>
          </p:nvPr>
        </p:nvSpPr>
        <p:spPr>
          <a:xfrm>
            <a:off x="311700" y="14187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site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http://www.acfurniture.com/item.php?id=25</a:t>
            </a:r>
            <a:r>
              <a:rPr lang="en"/>
              <a:t> was chosen for the demonstration since it is vulnerable to SQL injection attacks.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Sqlmap toolkit was used to carry out the attack.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 of vulnerable databases was collected.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set of tables from acfurniture from which data could be retrieved was collected.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vulnerable tables were category, product, product_hacked and settings.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Usernames and passwords were retrieved from the settings table.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Vulnerable dbs</a:t>
            </a:r>
            <a:endParaRPr/>
          </a:p>
        </p:txBody>
      </p:sp>
      <p:pic>
        <p:nvPicPr>
          <p:cNvPr id="133" name="Google Shape;13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688" y="1266325"/>
            <a:ext cx="8620125" cy="131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700" y="2694675"/>
            <a:ext cx="4260924" cy="225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 txBox="1"/>
          <p:nvPr/>
        </p:nvSpPr>
        <p:spPr>
          <a:xfrm>
            <a:off x="82125" y="-40475"/>
            <a:ext cx="5490900" cy="1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Vulnerable tables</a:t>
            </a:r>
            <a:endParaRPr b="1" i="0" sz="41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40" name="Google Shape;14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880525"/>
            <a:ext cx="8839200" cy="12496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2206350"/>
            <a:ext cx="8839199" cy="27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/>
          <p:nvPr>
            <p:ph type="title"/>
          </p:nvPr>
        </p:nvSpPr>
        <p:spPr>
          <a:xfrm>
            <a:off x="311700" y="361500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Usernames and hashed passwords</a:t>
            </a:r>
            <a:endParaRPr/>
          </a:p>
        </p:txBody>
      </p:sp>
      <p:pic>
        <p:nvPicPr>
          <p:cNvPr id="147" name="Google Shape;14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221300"/>
            <a:ext cx="8839202" cy="95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2330450"/>
            <a:ext cx="8839199" cy="266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Phishing</a:t>
            </a:r>
            <a:r>
              <a:rPr b="0"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/>
              <a:t> Attack</a:t>
            </a:r>
            <a:endParaRPr/>
          </a:p>
        </p:txBody>
      </p:sp>
      <p:sp>
        <p:nvSpPr>
          <p:cNvPr id="154" name="Google Shape;154;p15"/>
          <p:cNvSpPr txBox="1"/>
          <p:nvPr>
            <p:ph idx="1" type="body"/>
          </p:nvPr>
        </p:nvSpPr>
        <p:spPr>
          <a:xfrm>
            <a:off x="311700" y="14187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phishing attack is demonstrated using two VM. One acting as Victim and one acting as attacker.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site https:\\github.com\login was cloned to perform the attack using setoolkit.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network in created between two vms(attacker and victim) with the subnet address 175.25.1.0 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cloned website is hosted on the attackers machine(VM in our case).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victim(the other vm) accesses this cloned website thinking that it’s the actual website and enters the credentials.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credentials can be accessed and exploited by the attacker.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/>
          <p:nvPr/>
        </p:nvSpPr>
        <p:spPr>
          <a:xfrm>
            <a:off x="82125" y="-40475"/>
            <a:ext cx="5490900" cy="1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Demonstration screenshots</a:t>
            </a:r>
            <a:endParaRPr b="1" i="0" sz="41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60" name="Google Shape;16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975" y="838025"/>
            <a:ext cx="6972299" cy="162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1963" y="2466800"/>
            <a:ext cx="6972300" cy="193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Hosting the cloned website</a:t>
            </a:r>
            <a:endParaRPr/>
          </a:p>
        </p:txBody>
      </p:sp>
      <p:sp>
        <p:nvSpPr>
          <p:cNvPr id="167" name="Google Shape;167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68" name="Google Shape;16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463" y="1309688"/>
            <a:ext cx="8601075" cy="328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Accessing the cloned website</a:t>
            </a:r>
            <a:endParaRPr/>
          </a:p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75" name="Google Shape;175;p18"/>
          <p:cNvPicPr preferRelativeResize="0"/>
          <p:nvPr/>
        </p:nvPicPr>
        <p:blipFill rotWithShape="1">
          <a:blip r:embed="rId3">
            <a:alphaModFix/>
          </a:blip>
          <a:srcRect b="13683" l="50000" r="2869" t="15779"/>
          <a:stretch/>
        </p:blipFill>
        <p:spPr>
          <a:xfrm>
            <a:off x="4728975" y="1266325"/>
            <a:ext cx="4309574" cy="3627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8"/>
          <p:cNvPicPr preferRelativeResize="0"/>
          <p:nvPr/>
        </p:nvPicPr>
        <p:blipFill rotWithShape="1">
          <a:blip r:embed="rId4">
            <a:alphaModFix/>
          </a:blip>
          <a:srcRect b="14041" l="0" r="-2795" t="15424"/>
          <a:stretch/>
        </p:blipFill>
        <p:spPr>
          <a:xfrm>
            <a:off x="46475" y="1274275"/>
            <a:ext cx="4704900" cy="3627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Brute Force Password Attack</a:t>
            </a:r>
            <a:endParaRPr/>
          </a:p>
        </p:txBody>
      </p:sp>
      <p:sp>
        <p:nvSpPr>
          <p:cNvPr id="182" name="Google Shape;182;p19"/>
          <p:cNvSpPr txBox="1"/>
          <p:nvPr>
            <p:ph idx="1" type="body"/>
          </p:nvPr>
        </p:nvSpPr>
        <p:spPr>
          <a:xfrm>
            <a:off x="311700" y="14187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attacker systematically checks all possible passwords and passphrases until the correct one is found.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Brute-force attacks work by calculating every possible combination that could make up a password and testing it to see if it is the correct password.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As the password length increases, the amount of time, on average, to find the correct password increases exponentially.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Types of Attack Chosen for Demonstration</a:t>
            </a:r>
            <a:endParaRPr/>
          </a:p>
        </p:txBody>
      </p:sp>
      <p:sp>
        <p:nvSpPr>
          <p:cNvPr id="73" name="Google Shape;73;p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Denial of service(DoS) attack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 in the middle attack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Phishing attack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 injection attack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Brute Force Password attack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/>
        </p:nvSpPr>
        <p:spPr>
          <a:xfrm>
            <a:off x="82125" y="-40475"/>
            <a:ext cx="5490900" cy="1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Demonstration screenshots</a:t>
            </a:r>
            <a:endParaRPr b="1" i="0" sz="41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88" name="Google Shape;18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731475"/>
            <a:ext cx="8118099" cy="408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94" name="Google Shape;194;p21"/>
          <p:cNvSpPr txBox="1"/>
          <p:nvPr>
            <p:ph idx="1" type="body"/>
          </p:nvPr>
        </p:nvSpPr>
        <p:spPr>
          <a:xfrm>
            <a:off x="311700" y="1266325"/>
            <a:ext cx="8520600" cy="3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Ahmad, Khaleel. (2011). Classification of Internet Security Attacks.</a:t>
            </a:r>
            <a:endParaRPr sz="1300"/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Adeyinka, Olalekan. (2008). Internet Attack Methods and Internet Security Technology. 77-82. 10.1109/AMS.2008.68.</a:t>
            </a:r>
            <a:endParaRPr sz="1300"/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Gopal, Girdhar. (2016). CASE STUDY OF SQL INJECTION ATTACKS. 10.5281/zenodo.56935. </a:t>
            </a:r>
            <a:endParaRPr sz="1300"/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Vayansky, Ike &amp; Kumar, Sathish. (2018). Phishing – challenges and solutions. Computer Fraud &amp; Security. 2018. 15-20. 10.1016/S1361-3723(18)30007-1. </a:t>
            </a:r>
            <a:endParaRPr sz="1300"/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Chakraborty, Sushmita &amp; Kumar, Praveen &amp; Sinha, Bhawna &amp; Professor, Assistant &amp; Head,. (2019). A STUDY ON DDOS ATTACKS, DANGER AND ITS PREVENTION. 10.1729/Journal.20847.</a:t>
            </a:r>
            <a:endParaRPr sz="1300"/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Mallik, Avijit &amp; Ahsan, Abid &amp; Shahadat, Mhia &amp; Tsou, Jia-Chi. (2019). Man-in-the-middle-attack: Understanding in simple words. 3. 77-92. 10.5267/j.ijdns.2019.1.001.</a:t>
            </a:r>
            <a:endParaRPr sz="1300"/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Knudsen, Lars &amp; Robshaw, Matthew. (2011). Brute Force Attacks. 10.1007/978-3-642-17342-4_5.</a:t>
            </a:r>
            <a:endParaRPr sz="13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/>
          <p:nvPr>
            <p:ph type="title"/>
          </p:nvPr>
        </p:nvSpPr>
        <p:spPr>
          <a:xfrm>
            <a:off x="2260500" y="1638625"/>
            <a:ext cx="4623000" cy="12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6000"/>
              <a:t>  Thank You</a:t>
            </a:r>
            <a:endParaRPr sz="6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"/>
          <p:cNvSpPr txBox="1"/>
          <p:nvPr>
            <p:ph type="title"/>
          </p:nvPr>
        </p:nvSpPr>
        <p:spPr>
          <a:xfrm>
            <a:off x="3054900" y="1991575"/>
            <a:ext cx="31662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IMPLEMENTATION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"/>
          <p:cNvSpPr txBox="1"/>
          <p:nvPr>
            <p:ph type="title"/>
          </p:nvPr>
        </p:nvSpPr>
        <p:spPr>
          <a:xfrm>
            <a:off x="311700" y="141500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Topology(Denial of Service(DoS) Attack and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Man in the middle Attack)</a:t>
            </a:r>
            <a:endParaRPr/>
          </a:p>
        </p:txBody>
      </p:sp>
      <p:pic>
        <p:nvPicPr>
          <p:cNvPr id="84" name="Google Shape;8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4625" y="1474300"/>
            <a:ext cx="6414751" cy="33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Denial of Service(DoS) Attack</a:t>
            </a:r>
            <a:endParaRPr/>
          </a:p>
        </p:txBody>
      </p:sp>
      <p:sp>
        <p:nvSpPr>
          <p:cNvPr id="90" name="Google Shape;90;p5"/>
          <p:cNvSpPr txBox="1"/>
          <p:nvPr>
            <p:ph idx="1" type="body"/>
          </p:nvPr>
        </p:nvSpPr>
        <p:spPr>
          <a:xfrm>
            <a:off x="311700" y="1467950"/>
            <a:ext cx="8520600" cy="29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DHCP starvation attack is an attack that targets DHCP servers whereby forged DHCP requests are crafted by an attacker with the intent of making the DHCP server unavailable.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attack is carried out using Yersinia tool present in the Kali Linux which generates fake DHCP Packets.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When a new machine tries to attain IP address from the DHCP server, the server does not responds due to the attack.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 txBox="1"/>
          <p:nvPr/>
        </p:nvSpPr>
        <p:spPr>
          <a:xfrm>
            <a:off x="82125" y="-40475"/>
            <a:ext cx="5490900" cy="1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Demonstration screenshots</a:t>
            </a:r>
            <a:endParaRPr b="1" i="0" sz="41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96" name="Google Shape;9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9550" y="753700"/>
            <a:ext cx="5653350" cy="402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"/>
          <p:cNvSpPr txBox="1"/>
          <p:nvPr/>
        </p:nvSpPr>
        <p:spPr>
          <a:xfrm>
            <a:off x="82125" y="-40475"/>
            <a:ext cx="5490900" cy="1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Demonstration screenshots</a:t>
            </a:r>
            <a:endParaRPr b="1" i="0" sz="41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02" name="Google Shape;10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325" y="679828"/>
            <a:ext cx="6923624" cy="4205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"/>
          <p:cNvSpPr txBox="1"/>
          <p:nvPr>
            <p:ph type="title"/>
          </p:nvPr>
        </p:nvSpPr>
        <p:spPr>
          <a:xfrm>
            <a:off x="311700" y="4204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Man in the middle Attack</a:t>
            </a:r>
            <a:endParaRPr/>
          </a:p>
        </p:txBody>
      </p:sp>
      <p:sp>
        <p:nvSpPr>
          <p:cNvPr id="108" name="Google Shape;108;p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ARP Spoofing is a type of MITM attack where the attacker positions himself between the Target Machine and the Switch.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Arpspoof command sends fake ARP Requests packet both to the router and the target machine to change their ARP Tables.</a:t>
            </a:r>
            <a:endParaRPr/>
          </a:p>
          <a:p>
            <a:pPr indent="-3429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When a ping command is carried out on target machine, the packets get forwarded to the attacker and then to the router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"/>
          <p:cNvSpPr txBox="1"/>
          <p:nvPr/>
        </p:nvSpPr>
        <p:spPr>
          <a:xfrm>
            <a:off x="82125" y="-40475"/>
            <a:ext cx="5490900" cy="1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Demonstration screenshots</a:t>
            </a:r>
            <a:endParaRPr b="1" i="0" sz="41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14" name="Google Shape;11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825" y="909500"/>
            <a:ext cx="4499024" cy="347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909500"/>
            <a:ext cx="4571999" cy="354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